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66" r:id="rId4"/>
    <p:sldId id="268" r:id="rId5"/>
    <p:sldId id="269" r:id="rId6"/>
    <p:sldId id="270" r:id="rId7"/>
    <p:sldId id="278" r:id="rId8"/>
    <p:sldId id="271" r:id="rId9"/>
    <p:sldId id="273" r:id="rId10"/>
    <p:sldId id="274" r:id="rId11"/>
    <p:sldId id="272" r:id="rId12"/>
    <p:sldId id="275" r:id="rId13"/>
    <p:sldId id="276" r:id="rId14"/>
    <p:sldId id="267" r:id="rId15"/>
    <p:sldId id="27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B081"/>
    <a:srgbClr val="009900"/>
    <a:srgbClr val="00808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92921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58368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5126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55087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823409-F613-4985-B256-D4FD3AAF598E}" type="datetimeFigureOut">
              <a:rPr lang="en-US" smtClean="0"/>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6890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4004832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823409-F613-4985-B256-D4FD3AAF598E}" type="datetimeFigureOut">
              <a:rPr lang="en-US" smtClean="0"/>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3971249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823409-F613-4985-B256-D4FD3AAF598E}" type="datetimeFigureOut">
              <a:rPr lang="en-US" smtClean="0"/>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606484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823409-F613-4985-B256-D4FD3AAF598E}" type="datetimeFigureOut">
              <a:rPr lang="en-US" smtClean="0"/>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174137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818246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823409-F613-4985-B256-D4FD3AAF598E}" type="datetimeFigureOut">
              <a:rPr lang="en-US" smtClean="0"/>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8ED76-4C76-40EA-9B67-8FEF96C55E8A}" type="slidenum">
              <a:rPr lang="en-US" smtClean="0"/>
              <a:t>‹#›</a:t>
            </a:fld>
            <a:endParaRPr lang="en-US"/>
          </a:p>
        </p:txBody>
      </p:sp>
    </p:spTree>
    <p:extLst>
      <p:ext uri="{BB962C8B-B14F-4D97-AF65-F5344CB8AC3E}">
        <p14:creationId xmlns:p14="http://schemas.microsoft.com/office/powerpoint/2010/main" val="274133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823409-F613-4985-B256-D4FD3AAF598E}" type="datetimeFigureOut">
              <a:rPr lang="en-US" smtClean="0"/>
              <a:t>5/30/2019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F8ED76-4C76-40EA-9B67-8FEF96C55E8A}" type="slidenum">
              <a:rPr lang="en-US" smtClean="0"/>
              <a:t>‹#›</a:t>
            </a:fld>
            <a:endParaRPr lang="en-US"/>
          </a:p>
        </p:txBody>
      </p:sp>
    </p:spTree>
    <p:extLst>
      <p:ext uri="{BB962C8B-B14F-4D97-AF65-F5344CB8AC3E}">
        <p14:creationId xmlns:p14="http://schemas.microsoft.com/office/powerpoint/2010/main" val="313166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150" y="298989"/>
            <a:ext cx="10515600" cy="6114690"/>
          </a:xfrm>
        </p:spPr>
        <p:txBody>
          <a:bodyPr>
            <a:normAutofit fontScale="77500" lnSpcReduction="20000"/>
          </a:bodyPr>
          <a:lstStyle/>
          <a:p>
            <a:pPr marL="182880" indent="0" algn="ctr">
              <a:lnSpc>
                <a:spcPct val="120000"/>
              </a:lnSpc>
              <a:spcAft>
                <a:spcPts val="1000"/>
              </a:spcAft>
              <a:buNone/>
            </a:pPr>
            <a:endParaRPr lang="ka-GE" sz="3100" b="1" dirty="0" smtClean="0">
              <a:solidFill>
                <a:srgbClr val="008080"/>
              </a:solidFill>
            </a:endParaRPr>
          </a:p>
          <a:p>
            <a:pPr marL="182880" indent="0" algn="ctr">
              <a:lnSpc>
                <a:spcPct val="120000"/>
              </a:lnSpc>
              <a:spcAft>
                <a:spcPts val="1000"/>
              </a:spcAft>
              <a:buNone/>
            </a:pPr>
            <a:r>
              <a:rPr lang="ka-GE" sz="3100" b="1" dirty="0" smtClean="0">
                <a:solidFill>
                  <a:srgbClr val="008080"/>
                </a:solidFill>
              </a:rPr>
              <a:t>ოჯახების </a:t>
            </a:r>
            <a:r>
              <a:rPr lang="ka-GE" sz="3100" b="1" dirty="0">
                <a:solidFill>
                  <a:srgbClr val="008080"/>
                </a:solidFill>
              </a:rPr>
              <a:t>სოციალურ ეკონომიკური მდგომარეობის შეფასების ძველი (2010 წელს დანერგილი) და ახალი (2014 წელს დანერგილი) მეთოდოლოგიების შედარება და განხორციელებული ცვლილებები</a:t>
            </a: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ka-GE" sz="3000" b="1" dirty="0" smtClean="0">
              <a:solidFill>
                <a:srgbClr val="008080"/>
              </a:solidFill>
            </a:endParaRPr>
          </a:p>
          <a:p>
            <a:pPr marL="0" indent="0" algn="ctr">
              <a:buNone/>
            </a:pPr>
            <a:endParaRPr lang="ka-GE" sz="3000" b="1" dirty="0">
              <a:solidFill>
                <a:srgbClr val="008080"/>
              </a:solidFill>
            </a:endParaRPr>
          </a:p>
          <a:p>
            <a:pPr marL="0" indent="0" algn="ctr">
              <a:buNone/>
            </a:pPr>
            <a:endParaRPr lang="en-US" sz="3000" b="1" dirty="0" smtClean="0">
              <a:solidFill>
                <a:srgbClr val="008080"/>
              </a:solidFill>
            </a:endParaRPr>
          </a:p>
          <a:p>
            <a:pPr marL="0" indent="0" algn="ctr">
              <a:buNone/>
            </a:pPr>
            <a:endParaRPr lang="en-US" sz="3200" dirty="0">
              <a:solidFill>
                <a:srgbClr val="008080"/>
              </a:solidFill>
            </a:endParaRPr>
          </a:p>
          <a:p>
            <a:pPr marL="0" indent="0" algn="ctr">
              <a:buNone/>
            </a:pPr>
            <a:endParaRPr lang="en-US" sz="1600" i="1" dirty="0" smtClean="0">
              <a:solidFill>
                <a:srgbClr val="008080"/>
              </a:solidFill>
            </a:endParaRPr>
          </a:p>
          <a:p>
            <a:pPr marL="0" indent="0" algn="ctr">
              <a:buNone/>
            </a:pPr>
            <a:endParaRPr lang="en-US"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r>
              <a:rPr lang="ka-GE" sz="1600" i="1" dirty="0" smtClean="0">
                <a:solidFill>
                  <a:srgbClr val="008080"/>
                </a:solidFill>
              </a:rPr>
              <a:t>31 მაისი 2019 წ.</a:t>
            </a:r>
          </a:p>
          <a:p>
            <a:pPr marL="0" indent="0" algn="ctr">
              <a:buNone/>
            </a:pPr>
            <a:r>
              <a:rPr lang="ka-GE" sz="1600" i="1" dirty="0" smtClean="0">
                <a:solidFill>
                  <a:srgbClr val="008080"/>
                </a:solidFill>
              </a:rPr>
              <a:t>საქართველოს პარლამენტი</a:t>
            </a:r>
            <a:endParaRPr lang="ka-GE" sz="1600" i="1" dirty="0">
              <a:solidFill>
                <a:srgbClr val="008080"/>
              </a:solidFill>
            </a:endParaRPr>
          </a:p>
          <a:p>
            <a:pPr marL="0" indent="0" algn="ctr">
              <a:buNone/>
            </a:pPr>
            <a:endParaRPr lang="ka-GE" sz="1600" i="1" dirty="0" smtClean="0">
              <a:solidFill>
                <a:srgbClr val="008080"/>
              </a:solidFill>
            </a:endParaRPr>
          </a:p>
          <a:p>
            <a:pPr marL="0" indent="0" algn="ctr">
              <a:buNone/>
            </a:pPr>
            <a:endParaRPr lang="ka-GE" sz="1600" i="1" dirty="0">
              <a:solidFill>
                <a:srgbClr val="008080"/>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59074" y="2744300"/>
            <a:ext cx="8809149" cy="2733970"/>
          </a:xfrm>
          <a:prstGeom prst="rect">
            <a:avLst/>
          </a:prstGeom>
        </p:spPr>
      </p:pic>
    </p:spTree>
    <p:extLst>
      <p:ext uri="{BB962C8B-B14F-4D97-AF65-F5344CB8AC3E}">
        <p14:creationId xmlns:p14="http://schemas.microsoft.com/office/powerpoint/2010/main" val="2776439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r>
              <a:rPr lang="ka-GE" sz="1800" dirty="0"/>
              <a:t>მეთოდოლოგიის ამოქმედებიდან (2014 წლიდან) საარსებო მინიმუმი მნიშვნელოვნად გაიზარდა (150 ლარიდან 175 ლარამდე), მოხდა მეთოდოლოგიაშიც </a:t>
            </a:r>
            <a:r>
              <a:rPr lang="ka-GE" sz="1800" dirty="0" smtClean="0"/>
              <a:t>აღნიშნული ცვლილების </a:t>
            </a:r>
            <a:r>
              <a:rPr lang="ka-GE" sz="1800" dirty="0"/>
              <a:t>ასახვა </a:t>
            </a:r>
            <a:r>
              <a:rPr lang="ka-GE" sz="1800" dirty="0" smtClean="0"/>
              <a:t>რათა </a:t>
            </a:r>
            <a:r>
              <a:rPr lang="ka-GE" sz="1800" dirty="0"/>
              <a:t>უფრო რეალურად მომხდარიყო ოჯახების შეფასება.</a:t>
            </a:r>
            <a:endParaRPr lang="en-US" sz="1800" dirty="0"/>
          </a:p>
          <a:p>
            <a:r>
              <a:rPr lang="ka-GE" sz="1800" dirty="0"/>
              <a:t>იმ შემთხვევაში როდესაც ოჯახში გარდაიცვლებოდა წევრი ოჯახის ხელახალი (ამ წევრის გარეშე) გადამოწმების და ხელახალა საარსებო შემწეობის მიღებამდე ოჯახს უჩერდებოდა (2-3 თვე) საარსებო შემწეობის მიღების </a:t>
            </a:r>
            <a:r>
              <a:rPr lang="ka-GE" sz="1800" dirty="0" smtClean="0"/>
              <a:t>უფლება ახალი გადამოწმების და ქულის დათვლამდე. </a:t>
            </a:r>
            <a:r>
              <a:rPr lang="ka-GE" sz="1800" dirty="0"/>
              <a:t>განხორციელებული ცვლილების შედეგად ოჯახს გადამოწმების პერიოდში აღარ უჩერდება საარსებო შემწეობა.</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2018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2371358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ახალი მეთოდოლოგიის დანერგვისას გადაიხედა ოჯახების საჭიროების </a:t>
            </a:r>
            <a:r>
              <a:rPr lang="ka-GE" sz="1700" dirty="0" smtClean="0"/>
              <a:t>შეფასება, </a:t>
            </a:r>
            <a:r>
              <a:rPr lang="ka-GE" sz="1700" dirty="0"/>
              <a:t>საიდანაც გამოიკვეთა მეთოდოლოგიაში ბავშვების საჭიროების </a:t>
            </a:r>
            <a:r>
              <a:rPr lang="ka-GE" sz="1700" dirty="0" smtClean="0"/>
              <a:t>კოეფიციენტის გაზრდის აუცილებლობა, რადგან კვლევების მიხედვით ბავშვები ყველაზე მოწყვლად ჯგუფს წარმოადგენენ </a:t>
            </a:r>
            <a:r>
              <a:rPr lang="ka-GE" sz="1700" dirty="0"/>
              <a:t>შესაბამისად პროგრამაში გაიზარდა  დახმარების მიმღები ბავშვების რაოდენობა. </a:t>
            </a:r>
            <a:endParaRPr lang="ka-GE" sz="1700" dirty="0" smtClean="0"/>
          </a:p>
          <a:p>
            <a:pPr marL="0" indent="0" algn="just">
              <a:buNone/>
            </a:pPr>
            <a:r>
              <a:rPr lang="ka-GE" sz="1700" dirty="0" smtClean="0"/>
              <a:t>ასევე </a:t>
            </a:r>
            <a:r>
              <a:rPr lang="ka-GE" sz="1700" dirty="0"/>
              <a:t>ბავშვებში სიღარიბის </a:t>
            </a:r>
            <a:r>
              <a:rPr lang="ka-GE" sz="1700" dirty="0" smtClean="0"/>
              <a:t>დონის შესამცირებლად</a:t>
            </a:r>
            <a:r>
              <a:rPr lang="ka-GE" sz="1700" dirty="0"/>
              <a:t>, დამატებით გაჩნდა ბავშვის დანამატი, რომელიც 2019 წლამდე შეადგენდა 10 ლარს (თითო 16 წლამდე ბავშვზე), ხოლო 2019 წლიდან გაიზარდა 50 ლარამდე.</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2019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248832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buNone/>
            </a:pPr>
            <a:r>
              <a:rPr lang="ka-GE" sz="1800" dirty="0" smtClean="0"/>
              <a:t>თუ </a:t>
            </a:r>
            <a:r>
              <a:rPr lang="ka-GE" sz="1800" dirty="0"/>
              <a:t>ოჯახი არის საარსებო შემწეობის მიმღები და ოჯახის წევრ(ებ)ი </a:t>
            </a:r>
            <a:r>
              <a:rPr lang="ka-GE" sz="1800" dirty="0" smtClean="0"/>
              <a:t>დასაქმდება ან </a:t>
            </a:r>
            <a:r>
              <a:rPr lang="ka-GE" sz="1800" dirty="0"/>
              <a:t>მნიშვნელოვნად გაეზრდება შემოსავალი,  1 წლის განმალობაში აღარ უჩერდება/უწყდება საარსებო შემწეობა, ხოლო 2 წლის განმალობაში აღარ უწყდება ბავშვის დანამატი (თითოეულ ბავშვზე 50 ლარი) და სხვა სოციალური დახმარებები რომლებიც დამოკიდებულია ამ მეთოდოლოგიაზე.</a:t>
            </a:r>
            <a:endParaRPr lang="en-US" sz="1800" dirty="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2019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40439409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772809"/>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საარსებო შემწეობის მიმღებ ბენეფიციართა შედარება ძველი და ახალი მეთოდოლოგიის დროს</a:t>
            </a:r>
            <a:endParaRPr lang="en-US" sz="2000" b="1" dirty="0"/>
          </a:p>
        </p:txBody>
      </p:sp>
      <p:graphicFrame>
        <p:nvGraphicFramePr>
          <p:cNvPr id="8" name="Table 7"/>
          <p:cNvGraphicFramePr>
            <a:graphicFrameLocks noGrp="1"/>
          </p:cNvGraphicFramePr>
          <p:nvPr>
            <p:extLst>
              <p:ext uri="{D42A27DB-BD31-4B8C-83A1-F6EECF244321}">
                <p14:modId xmlns:p14="http://schemas.microsoft.com/office/powerpoint/2010/main" val="854169608"/>
              </p:ext>
            </p:extLst>
          </p:nvPr>
        </p:nvGraphicFramePr>
        <p:xfrm>
          <a:off x="274320" y="1384666"/>
          <a:ext cx="11573691" cy="5264327"/>
        </p:xfrm>
        <a:graphic>
          <a:graphicData uri="http://schemas.openxmlformats.org/drawingml/2006/table">
            <a:tbl>
              <a:tblPr>
                <a:tableStyleId>{5C22544A-7EE6-4342-B048-85BDC9FD1C3A}</a:tableStyleId>
              </a:tblPr>
              <a:tblGrid>
                <a:gridCol w="7145206">
                  <a:extLst>
                    <a:ext uri="{9D8B030D-6E8A-4147-A177-3AD203B41FA5}">
                      <a16:colId xmlns:a16="http://schemas.microsoft.com/office/drawing/2014/main" val="633474611"/>
                    </a:ext>
                  </a:extLst>
                </a:gridCol>
                <a:gridCol w="1446712">
                  <a:extLst>
                    <a:ext uri="{9D8B030D-6E8A-4147-A177-3AD203B41FA5}">
                      <a16:colId xmlns:a16="http://schemas.microsoft.com/office/drawing/2014/main" val="2484449962"/>
                    </a:ext>
                  </a:extLst>
                </a:gridCol>
                <a:gridCol w="1446712">
                  <a:extLst>
                    <a:ext uri="{9D8B030D-6E8A-4147-A177-3AD203B41FA5}">
                      <a16:colId xmlns:a16="http://schemas.microsoft.com/office/drawing/2014/main" val="2385399573"/>
                    </a:ext>
                  </a:extLst>
                </a:gridCol>
                <a:gridCol w="1535061">
                  <a:extLst>
                    <a:ext uri="{9D8B030D-6E8A-4147-A177-3AD203B41FA5}">
                      <a16:colId xmlns:a16="http://schemas.microsoft.com/office/drawing/2014/main" val="2230495994"/>
                    </a:ext>
                  </a:extLst>
                </a:gridCol>
              </a:tblGrid>
              <a:tr h="743645">
                <a:tc>
                  <a:txBody>
                    <a:bodyPr/>
                    <a:lstStyle/>
                    <a:p>
                      <a:pPr algn="ctr" fontAlgn="ctr"/>
                      <a:r>
                        <a:rPr lang="ka-GE" sz="1400" b="1" u="none" strike="noStrike" dirty="0">
                          <a:solidFill>
                            <a:schemeClr val="tx1"/>
                          </a:solidFill>
                          <a:effectLst/>
                        </a:rPr>
                        <a:t>ბენეფიციართა კატეგორია</a:t>
                      </a:r>
                      <a:endParaRPr lang="ka-GE"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chemeClr val="tx1"/>
                          </a:solidFill>
                          <a:effectLst/>
                        </a:rPr>
                        <a:t>2014 დეკემბერი</a:t>
                      </a:r>
                      <a:endParaRPr lang="ka-GE"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rgbClr val="FF0000"/>
                          </a:solidFill>
                          <a:effectLst/>
                        </a:rPr>
                        <a:t>2017 დეკემბერი</a:t>
                      </a:r>
                      <a:endParaRPr lang="ka-GE" sz="14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ctr"/>
                      <a:r>
                        <a:rPr lang="ka-GE" sz="1400" b="1" u="none" strike="noStrike" dirty="0">
                          <a:solidFill>
                            <a:schemeClr val="tx1"/>
                          </a:solidFill>
                          <a:effectLst/>
                        </a:rPr>
                        <a:t>2019 მაისი</a:t>
                      </a:r>
                      <a:endParaRPr lang="ka-GE" sz="1400" b="1"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63274692"/>
                  </a:ext>
                </a:extLst>
              </a:tr>
              <a:tr h="467435">
                <a:tc>
                  <a:txBody>
                    <a:bodyPr/>
                    <a:lstStyle/>
                    <a:p>
                      <a:pPr algn="ctr" fontAlgn="b"/>
                      <a:r>
                        <a:rPr lang="ka-GE" sz="1400" b="1" u="none" strike="noStrike" dirty="0">
                          <a:solidFill>
                            <a:schemeClr val="tx1"/>
                          </a:solidFill>
                          <a:effectLst/>
                        </a:rPr>
                        <a:t>საარსებო შემწეობის მიმღებები პირების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421,000</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456,000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467,000</a:t>
                      </a:r>
                      <a:endParaRPr lang="en-US" sz="1400" b="1" i="0" u="none" strike="noStrike">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09479809"/>
                  </a:ext>
                </a:extLst>
              </a:tr>
              <a:tr h="467435">
                <a:tc>
                  <a:txBody>
                    <a:bodyPr/>
                    <a:lstStyle/>
                    <a:p>
                      <a:pPr algn="ctr" fontAlgn="b"/>
                      <a:r>
                        <a:rPr lang="ka-GE" sz="1400" b="1" u="none" strike="noStrike" dirty="0">
                          <a:solidFill>
                            <a:schemeClr val="tx1"/>
                          </a:solidFill>
                          <a:effectLst/>
                        </a:rPr>
                        <a:t>საარსებო შემწეობის მიმღებთა პროცენტული წილი მთელ მოსახლეობაში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11.3</a:t>
                      </a:r>
                      <a:endParaRPr lang="en-US"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12.3</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12.5</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030012"/>
                  </a:ext>
                </a:extLst>
              </a:tr>
              <a:tr h="467435">
                <a:tc>
                  <a:txBody>
                    <a:bodyPr/>
                    <a:lstStyle/>
                    <a:p>
                      <a:pPr algn="ctr" fontAlgn="b"/>
                      <a:r>
                        <a:rPr lang="ka-GE" sz="1400" b="1" u="none" strike="noStrike" dirty="0">
                          <a:solidFill>
                            <a:schemeClr val="tx1"/>
                          </a:solidFill>
                          <a:effectLst/>
                        </a:rPr>
                        <a:t>საარსებოს შემწეობის მიმღებთა პროცენტული წილი ბაზაში რეგისტრირებულთან</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25.9</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46.7</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48.8</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84238992"/>
                  </a:ext>
                </a:extLst>
              </a:tr>
              <a:tr h="467435">
                <a:tc>
                  <a:txBody>
                    <a:bodyPr/>
                    <a:lstStyle/>
                    <a:p>
                      <a:pPr algn="ctr" fontAlgn="b"/>
                      <a:r>
                        <a:rPr lang="ka-GE" sz="1400" b="1" u="none" strike="noStrike" dirty="0">
                          <a:solidFill>
                            <a:schemeClr val="tx1"/>
                          </a:solidFill>
                          <a:effectLst/>
                        </a:rPr>
                        <a:t>საარსებო შემწეობის მიმღები პენსიონერთა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97,000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77,000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80,000</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2077521"/>
                  </a:ext>
                </a:extLst>
              </a:tr>
              <a:tr h="572024">
                <a:tc>
                  <a:txBody>
                    <a:bodyPr/>
                    <a:lstStyle/>
                    <a:p>
                      <a:pPr algn="ctr" fontAlgn="b"/>
                      <a:r>
                        <a:rPr lang="ka-GE" sz="1400" b="1" u="none" strike="noStrike" dirty="0">
                          <a:solidFill>
                            <a:schemeClr val="tx1"/>
                          </a:solidFill>
                          <a:effectLst/>
                        </a:rPr>
                        <a:t>საარსებო შემწეობის მიმღებ პენსიონერთა პროცენტული წილი მთელ პენსიონერებში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12.3</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9.2</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9.2</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01307820"/>
                  </a:ext>
                </a:extLst>
              </a:tr>
              <a:tr h="572024">
                <a:tc>
                  <a:txBody>
                    <a:bodyPr/>
                    <a:lstStyle/>
                    <a:p>
                      <a:pPr algn="ctr" fontAlgn="b"/>
                      <a:r>
                        <a:rPr lang="ka-GE" sz="1400" b="1" u="none" strike="noStrike" dirty="0">
                          <a:solidFill>
                            <a:schemeClr val="tx1"/>
                          </a:solidFill>
                          <a:effectLst/>
                        </a:rPr>
                        <a:t>საარსებო შემწეობის მიმღებ პენსიონერთა პროცენტული წილი მთელ საარსებო შემწეობის მიმღებებში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23.0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17.0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17.1</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3400038"/>
                  </a:ext>
                </a:extLst>
              </a:tr>
              <a:tr h="467435">
                <a:tc>
                  <a:txBody>
                    <a:bodyPr/>
                    <a:lstStyle/>
                    <a:p>
                      <a:pPr algn="ctr" fontAlgn="b"/>
                      <a:r>
                        <a:rPr lang="ka-GE" sz="1400" b="1" u="none" strike="noStrike" dirty="0">
                          <a:solidFill>
                            <a:schemeClr val="tx1"/>
                          </a:solidFill>
                          <a:effectLst/>
                        </a:rPr>
                        <a:t>საარსებო შემწეობის მიმღები ბავშვთა რაოდენობა</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108,000</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150,000</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157,000</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53581051"/>
                  </a:ext>
                </a:extLst>
              </a:tr>
              <a:tr h="467435">
                <a:tc>
                  <a:txBody>
                    <a:bodyPr/>
                    <a:lstStyle/>
                    <a:p>
                      <a:pPr algn="ctr" fontAlgn="b"/>
                      <a:r>
                        <a:rPr lang="ka-GE" sz="1400" b="1" u="none" strike="noStrike">
                          <a:solidFill>
                            <a:schemeClr val="tx1"/>
                          </a:solidFill>
                          <a:effectLst/>
                        </a:rPr>
                        <a:t>საარსებო შემწეობის მიმღები ბავშვთა პროცენტული წილი მთელ ბავშვებში</a:t>
                      </a:r>
                      <a:endParaRPr lang="ka-GE"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11.1</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15.1</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15.7</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3992866"/>
                  </a:ext>
                </a:extLst>
              </a:tr>
              <a:tr h="572024">
                <a:tc>
                  <a:txBody>
                    <a:bodyPr/>
                    <a:lstStyle/>
                    <a:p>
                      <a:pPr algn="ctr" fontAlgn="b"/>
                      <a:r>
                        <a:rPr lang="ka-GE" sz="1400" b="1" u="none" strike="noStrike" dirty="0">
                          <a:solidFill>
                            <a:schemeClr val="tx1"/>
                          </a:solidFill>
                          <a:effectLst/>
                        </a:rPr>
                        <a:t>საარსებო შემწეობის მიმღები ბავშვთა პროცენტული წილი მთელ საარსებო შემწეობის მიმღებებში</a:t>
                      </a:r>
                      <a:endParaRPr lang="ka-GE" sz="1400" b="1" i="0" u="none" strike="noStrike" dirty="0">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a:solidFill>
                            <a:schemeClr val="tx1"/>
                          </a:solidFill>
                          <a:effectLst/>
                        </a:rPr>
                        <a:t>25.6</a:t>
                      </a:r>
                      <a:endParaRPr lang="en-US" sz="1400" b="1" i="0" u="none" strike="noStrike">
                        <a:solidFill>
                          <a:schemeClr val="tx1"/>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rgbClr val="FF0000"/>
                          </a:solidFill>
                          <a:effectLst/>
                        </a:rPr>
                        <a:t>32.9</a:t>
                      </a:r>
                      <a:endParaRPr lang="en-US" sz="1400" b="1"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1400" b="1" u="none" strike="noStrike" dirty="0">
                          <a:solidFill>
                            <a:schemeClr val="tx1"/>
                          </a:solidFill>
                          <a:effectLst/>
                        </a:rPr>
                        <a:t>33.6</a:t>
                      </a:r>
                      <a:endParaRPr lang="en-US" sz="1400" b="1" i="0" u="none" strike="noStrike" dirty="0">
                        <a:solidFill>
                          <a:schemeClr val="tx1"/>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15674726"/>
                  </a:ext>
                </a:extLst>
              </a:tr>
            </a:tbl>
          </a:graphicData>
        </a:graphic>
      </p:graphicFrame>
    </p:spTree>
    <p:extLst>
      <p:ext uri="{BB962C8B-B14F-4D97-AF65-F5344CB8AC3E}">
        <p14:creationId xmlns:p14="http://schemas.microsoft.com/office/powerpoint/2010/main" val="1094679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normAutofit fontScale="77500" lnSpcReduction="20000"/>
          </a:bodyPr>
          <a:lstStyle/>
          <a:p>
            <a:pPr marL="0" indent="0" algn="ctr">
              <a:buNone/>
            </a:pPr>
            <a:r>
              <a:rPr lang="ka-GE" dirty="0" smtClean="0">
                <a:solidFill>
                  <a:srgbClr val="FF0000"/>
                </a:solidFill>
              </a:rPr>
              <a:t>გამოწვევები და ხედვა</a:t>
            </a:r>
            <a:r>
              <a:rPr lang="ka-GE" dirty="0" smtClean="0"/>
              <a:t>:</a:t>
            </a:r>
          </a:p>
          <a:p>
            <a:pPr lvl="0"/>
            <a:r>
              <a:rPr lang="ka-GE" sz="2000" dirty="0"/>
              <a:t>რთულად გასაგები ფორმულა: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ძნელია და დაინტერესებული მოქალაქეებისათვის ახსნა რთულია;</a:t>
            </a:r>
          </a:p>
          <a:p>
            <a:r>
              <a:rPr lang="ka-GE" sz="2200" dirty="0" smtClean="0"/>
              <a:t>კეთილდღეობის </a:t>
            </a:r>
            <a:r>
              <a:rPr lang="ka-GE" sz="2200" dirty="0"/>
              <a:t>შეფასების </a:t>
            </a:r>
            <a:r>
              <a:rPr lang="ka-GE" sz="2200" dirty="0" smtClean="0"/>
              <a:t>არაპირდაპირი</a:t>
            </a:r>
            <a:r>
              <a:rPr lang="en-US" sz="2200" dirty="0" smtClean="0"/>
              <a:t>, </a:t>
            </a:r>
            <a:r>
              <a:rPr lang="ka-GE" sz="2200" dirty="0" smtClean="0"/>
              <a:t>სტატისტიკური </a:t>
            </a:r>
            <a:r>
              <a:rPr lang="ka-GE" sz="2200" dirty="0"/>
              <a:t>მეთოდია, შესაბამისად, მექანიკურად, კვლევის გარეშე ამა თუ იმ ცვლადის ამოღებამ/დამატებამ/ჩანაცვლებამ შესაძლოა გამოიწვიოს უკუშედეგები და </a:t>
            </a:r>
            <a:r>
              <a:rPr lang="ka-GE" sz="2200" dirty="0" smtClean="0"/>
              <a:t>შემცირდეს </a:t>
            </a:r>
            <a:r>
              <a:rPr lang="ka-GE" sz="2200" dirty="0"/>
              <a:t>მეთოდოლოგიის სიზუსტე ან შეიცვალოს დაფარვის არეალი. </a:t>
            </a:r>
            <a:endParaRPr lang="ka-GE" sz="2200" dirty="0" smtClean="0"/>
          </a:p>
          <a:p>
            <a:r>
              <a:rPr lang="ka-GE" sz="2200" dirty="0" smtClean="0"/>
              <a:t>2018-2019 წწ განხორციელებული ცვლილებები </a:t>
            </a:r>
            <a:r>
              <a:rPr lang="ka-GE" sz="2200" dirty="0"/>
              <a:t>არ საჭიროებდა კვლევას რადგან არ მოიცავდა ცვალდების </a:t>
            </a:r>
            <a:r>
              <a:rPr lang="ka-GE" sz="2200" dirty="0" smtClean="0"/>
              <a:t>დამატებას </a:t>
            </a:r>
            <a:r>
              <a:rPr lang="ka-GE" sz="2200" dirty="0"/>
              <a:t>ან </a:t>
            </a:r>
            <a:r>
              <a:rPr lang="ka-GE" sz="2200" dirty="0" smtClean="0"/>
              <a:t>ამოღებას.  </a:t>
            </a:r>
            <a:endParaRPr lang="en-US" sz="2200" dirty="0"/>
          </a:p>
          <a:p>
            <a:r>
              <a:rPr lang="ka-GE" sz="2200" dirty="0"/>
              <a:t>პარალელურად მიმდინარეობს მსჯელობა ადმინისტრირების პროცესის </a:t>
            </a:r>
            <a:r>
              <a:rPr lang="ka-GE" sz="2200" dirty="0" smtClean="0"/>
              <a:t>გამარტივება/გაუმჯობესებაზე</a:t>
            </a:r>
            <a:r>
              <a:rPr lang="ka-GE" sz="2200" dirty="0"/>
              <a:t>; მაგალითად, მეთოდოლოგიაში არსებული საარსებო მინიმუმის ოდენობის წელიწადში ერთხელ გადახედვა, ოჯახის წევრის პატიმრობის შემთხვევაში საარსებო შემწეობის გადაანგარიშების პრინციპის შემოღება და ა.შ. </a:t>
            </a:r>
          </a:p>
          <a:p>
            <a:r>
              <a:rPr lang="ka-GE" sz="2200" dirty="0" smtClean="0">
                <a:solidFill>
                  <a:srgbClr val="FF0000"/>
                </a:solidFill>
              </a:rPr>
              <a:t>ვინაიდან დროთა განმავლობაში იცვლება მოსახლეობის საჭიროებები და კეთილდღეობის მაჩვენებლები, </a:t>
            </a:r>
            <a:r>
              <a:rPr lang="ka-GE" sz="2200" dirty="0">
                <a:solidFill>
                  <a:srgbClr val="FF0000"/>
                </a:solidFill>
              </a:rPr>
              <a:t>ამისათვის მიზანშეწონილია მეთოდოლოგია გადაიხედოს ყოველ 5 წელიწადში ერთხელ, ჩატარდეს </a:t>
            </a:r>
            <a:r>
              <a:rPr lang="ka-GE" sz="2200" dirty="0" smtClean="0">
                <a:solidFill>
                  <a:srgbClr val="FF0000"/>
                </a:solidFill>
              </a:rPr>
              <a:t>კვლევა და შეფასდეს ცვლადების რელევანტურურობა მეთოდოლოგიაში, </a:t>
            </a:r>
            <a:r>
              <a:rPr lang="ka-GE" sz="2200" dirty="0">
                <a:solidFill>
                  <a:srgbClr val="FF0000"/>
                </a:solidFill>
              </a:rPr>
              <a:t>რომლის საფუძველზეც შემუშავდება ახალი </a:t>
            </a:r>
            <a:r>
              <a:rPr lang="ka-GE" sz="2200" dirty="0" smtClean="0">
                <a:solidFill>
                  <a:srgbClr val="FF0000"/>
                </a:solidFill>
              </a:rPr>
              <a:t>მიდგომები/განახლდება ცვლადები. </a:t>
            </a:r>
          </a:p>
          <a:p>
            <a:r>
              <a:rPr lang="ka-GE" sz="2200" dirty="0" smtClean="0">
                <a:solidFill>
                  <a:srgbClr val="FF0000"/>
                </a:solidFill>
              </a:rPr>
              <a:t>რადგან მეთოდოლოგია ეყრდნობა შეფასების არაპირდაპირ</a:t>
            </a:r>
            <a:r>
              <a:rPr lang="en-US" sz="2200" dirty="0" smtClean="0">
                <a:solidFill>
                  <a:srgbClr val="FF0000"/>
                </a:solidFill>
              </a:rPr>
              <a:t>, </a:t>
            </a:r>
            <a:r>
              <a:rPr lang="ka-GE" sz="2200" dirty="0">
                <a:solidFill>
                  <a:srgbClr val="FF0000"/>
                </a:solidFill>
              </a:rPr>
              <a:t>სტატისტიკური </a:t>
            </a:r>
            <a:r>
              <a:rPr lang="ka-GE" sz="2200" dirty="0" smtClean="0">
                <a:solidFill>
                  <a:srgbClr val="FF0000"/>
                </a:solidFill>
              </a:rPr>
              <a:t>მეთოდს და არ არის მოქნილი, შესაძლებელია მოსახლეობის იმ ნაწილის მოცვისათვის რომელსაც სტატისტიკური მეთოდი ვერ ხედავს შემოღერბულო იქნას კომისიური გადაწყვეტილების მიმღები ორგანო ადგილობრივი თვითმმართველობის დონეზე, წინასწარ განსაზღვრული კრიტერიუმების დაყრდნობით. </a:t>
            </a:r>
            <a:endParaRPr lang="en-US" sz="2000" dirty="0">
              <a:solidFill>
                <a:srgbClr val="FF0000"/>
              </a:solidFill>
            </a:endParaRPr>
          </a:p>
          <a:p>
            <a:endParaRPr lang="ka-GE" sz="2000" dirty="0"/>
          </a:p>
        </p:txBody>
      </p:sp>
    </p:spTree>
    <p:extLst>
      <p:ext uri="{BB962C8B-B14F-4D97-AF65-F5344CB8AC3E}">
        <p14:creationId xmlns:p14="http://schemas.microsoft.com/office/powerpoint/2010/main" val="4059629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1520"/>
            <a:ext cx="10515600" cy="5445443"/>
          </a:xfrm>
        </p:spPr>
        <p:txBody>
          <a:bodyPr/>
          <a:lstStyle/>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endParaRPr lang="ka-GE" dirty="0" smtClean="0">
              <a:solidFill>
                <a:srgbClr val="008080"/>
              </a:solidFill>
            </a:endParaRPr>
          </a:p>
          <a:p>
            <a:pPr marL="0" indent="0" algn="ctr">
              <a:buNone/>
            </a:pPr>
            <a:endParaRPr lang="ka-GE" dirty="0">
              <a:solidFill>
                <a:srgbClr val="008080"/>
              </a:solidFill>
            </a:endParaRPr>
          </a:p>
          <a:p>
            <a:pPr marL="0" indent="0" algn="ctr">
              <a:buNone/>
            </a:pPr>
            <a:r>
              <a:rPr lang="ka-GE" b="1" i="1" dirty="0" smtClean="0">
                <a:solidFill>
                  <a:srgbClr val="008080"/>
                </a:solidFill>
              </a:rPr>
              <a:t>გმადლობთ ყურადღებისათვის !</a:t>
            </a:r>
            <a:endParaRPr lang="en-US" b="1" i="1" dirty="0">
              <a:solidFill>
                <a:srgbClr val="008080"/>
              </a:solidFill>
            </a:endParaRPr>
          </a:p>
        </p:txBody>
      </p:sp>
      <p:pic>
        <p:nvPicPr>
          <p:cNvPr id="4" name="Picture 2" descr="D:\Users\tgvaramadze\Desktop\logo_k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6845" y="4893972"/>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8529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68268" y="1488152"/>
            <a:ext cx="10515600" cy="3969869"/>
          </a:xfrm>
        </p:spPr>
        <p:txBody>
          <a:bodyPr>
            <a:normAutofit/>
          </a:bodyPr>
          <a:lstStyle/>
          <a:p>
            <a:pPr algn="just"/>
            <a:r>
              <a:rPr lang="ka-GE" sz="2000" dirty="0" smtClean="0"/>
              <a:t>2015 წელს შემუშავდა სოციალურ ეკონომიკური მდგომარეობის შეფასების ახალი მეთოდოლოგია, რომლის ძირითადი მიზნები იყო:</a:t>
            </a:r>
          </a:p>
          <a:p>
            <a:pPr algn="just"/>
            <a:endParaRPr lang="en-US" sz="2000" dirty="0"/>
          </a:p>
          <a:p>
            <a:pPr lvl="0" algn="just"/>
            <a:r>
              <a:rPr lang="ka-GE" sz="2000" dirty="0" smtClean="0"/>
              <a:t>ძველ მეთოდოლოგიაში მონაწილე ცვლადების გარკვეული ნაწილი მოძველდა, დაკარგა მნიშვნელობა რამაც გამოიწვია მეთოდოლოგიის სიზუსტის შემცირება. </a:t>
            </a:r>
            <a:endParaRPr lang="en-US" sz="2000" dirty="0" smtClean="0"/>
          </a:p>
          <a:p>
            <a:pPr lvl="0" algn="just"/>
            <a:r>
              <a:rPr lang="ka-GE" sz="2000" dirty="0" smtClean="0"/>
              <a:t>ადმინისტრირების </a:t>
            </a:r>
            <a:r>
              <a:rPr lang="ka-GE" sz="2000" dirty="0"/>
              <a:t>გამარტივება და გამჭირვალეობა</a:t>
            </a:r>
            <a:r>
              <a:rPr lang="ka-GE" sz="2000" dirty="0" smtClean="0"/>
              <a:t>.</a:t>
            </a:r>
            <a:endParaRPr lang="en-US" sz="2000" dirty="0"/>
          </a:p>
          <a:p>
            <a:pPr lvl="0" algn="just"/>
            <a:r>
              <a:rPr lang="ka-GE" sz="2000" dirty="0" smtClean="0"/>
              <a:t>მეთოდოლოგიაში </a:t>
            </a:r>
            <a:r>
              <a:rPr lang="ka-GE" sz="2000" dirty="0"/>
              <a:t>მონაწილე </a:t>
            </a:r>
            <a:r>
              <a:rPr lang="ka-GE" sz="2000" dirty="0" smtClean="0"/>
              <a:t>ცვლადების შემცირება/შეცვლა.</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1440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063973"/>
            <a:ext cx="10515600" cy="3310425"/>
          </a:xfrm>
        </p:spPr>
        <p:txBody>
          <a:bodyPr>
            <a:normAutofit/>
          </a:bodyPr>
          <a:lstStyle/>
          <a:p>
            <a:pPr algn="just"/>
            <a:r>
              <a:rPr lang="ka-GE" sz="2000" dirty="0"/>
              <a:t>ძველ მეთოდოლოგიაში მონაწილეობდა ისეთი ცვლადები როგორიც არის (ტელევიზორი, გაზქურა, მობილური ტელეფონი, მუსიკალური ცენტრი, ტოსტერი, პერსონალური კომპიუტერი, კონდენციონერი და ა.შ.), რომელიც მეთოდოლოგიის შექმნის მომენტისათვის (2010 წელი) იძლეობდა საშუალებას განესხვავებინა სხვადასხვა შესაძლებლობის მქონე ოჯახები ერთმანეთისაგან. დღეს კი მათი უმეტესობა წარმოადგენს ისეთ ნივთს რომელიც თითქმის ყველა ოჯახში გვხდება და აღარ წარმოადგენს ოჯახების ერთმანეთთან შედარების ზუსტ საშუალებას.</a:t>
            </a:r>
            <a:endParaRPr lang="en-US" sz="2000" dirty="0"/>
          </a:p>
          <a:p>
            <a:pPr algn="just"/>
            <a:r>
              <a:rPr lang="ka-GE" sz="2000" dirty="0"/>
              <a:t>მეთოდოლოგიაში მოხდა ისეთი ცვლადების დატოვება რომლებიც პოტენციურად შემოსავლის წყარო შეიძლება ყოფილიყო. როგორიცაა შინამეურნეობის საკუთრებაში არსებული მიწა, უძრავი ქონება, ავტო სატრანსპორტო საშუალება და ა.შ.</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smtClean="0">
              <a:solidFill>
                <a:srgbClr val="008080"/>
              </a:solidFill>
            </a:endParaRPr>
          </a:p>
          <a:p>
            <a:pPr marL="0" indent="0" algn="ctr">
              <a:buFont typeface="Arial" panose="020B0604020202020204" pitchFamily="34" charset="0"/>
              <a:buNone/>
            </a:pPr>
            <a:endParaRPr lang="ka-GE" dirty="0">
              <a:solidFill>
                <a:srgbClr val="008080"/>
              </a:solidFill>
            </a:endParaRPr>
          </a:p>
        </p:txBody>
      </p:sp>
      <p:sp>
        <p:nvSpPr>
          <p:cNvPr id="7" name="Content Placeholder 2"/>
          <p:cNvSpPr txBox="1">
            <a:spLocks/>
          </p:cNvSpPr>
          <p:nvPr/>
        </p:nvSpPr>
        <p:spPr>
          <a:xfrm>
            <a:off x="757281" y="918970"/>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ka-GE" sz="2000" b="1" dirty="0" smtClean="0"/>
              <a:t>მეთოდოლოგიიდან მოძველებული ცვლადების ამოღება</a:t>
            </a:r>
          </a:p>
        </p:txBody>
      </p:sp>
    </p:spTree>
    <p:extLst>
      <p:ext uri="{BB962C8B-B14F-4D97-AF65-F5344CB8AC3E}">
        <p14:creationId xmlns:p14="http://schemas.microsoft.com/office/powerpoint/2010/main" val="3217863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a:bodyPr>
          <a:lstStyle/>
          <a:p>
            <a:pPr marL="0" indent="0" algn="just">
              <a:buNone/>
            </a:pPr>
            <a:r>
              <a:rPr lang="ka-GE" sz="2000" dirty="0"/>
              <a:t>დღეს მოქმედ მეთოდოლოგიაში ცვლადების უმეტესი ნაწილი ავტომატურ რეჟიმში  ივსება/მოწმდება სხვადასხვა მონაცემთა ბაზების საშუალებით, როგორიც არის უძრავი ქონება, ავტო სატრანსპორტო საშუალება, შემოსავალი, კომუნალური ხარჯი და </a:t>
            </a:r>
            <a:r>
              <a:rPr lang="ka-GE" sz="2000" dirty="0" smtClean="0"/>
              <a:t>ა.შ.</a:t>
            </a:r>
            <a:r>
              <a:rPr lang="ka-GE" sz="2000" dirty="0"/>
              <a:t> </a:t>
            </a:r>
            <a:r>
              <a:rPr lang="ka-GE" sz="2000" dirty="0" smtClean="0"/>
              <a:t>რამაც </a:t>
            </a:r>
            <a:r>
              <a:rPr lang="ka-GE" sz="2000" dirty="0"/>
              <a:t>არა მარტო </a:t>
            </a:r>
            <a:r>
              <a:rPr lang="ka-GE" sz="2000" dirty="0" smtClean="0"/>
              <a:t>გაამარტივა </a:t>
            </a:r>
            <a:r>
              <a:rPr lang="ka-GE" sz="2000" dirty="0"/>
              <a:t>ადმინისტრირების პროცესი, არამედ გახადა უფრო გამჭირვალე და ნაკლებად სუბიექტური.</a:t>
            </a:r>
            <a:endParaRPr lang="en-US" sz="20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ადმინისტრირების გამარტივება და გამჭირვალეობა</a:t>
            </a:r>
            <a:endParaRPr lang="ka-GE" sz="2000" b="1" dirty="0" smtClean="0"/>
          </a:p>
        </p:txBody>
      </p:sp>
    </p:spTree>
    <p:extLst>
      <p:ext uri="{BB962C8B-B14F-4D97-AF65-F5344CB8AC3E}">
        <p14:creationId xmlns:p14="http://schemas.microsoft.com/office/powerpoint/2010/main" val="2989074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920443"/>
            <a:ext cx="10515600" cy="1934779"/>
          </a:xfrm>
        </p:spPr>
        <p:txBody>
          <a:bodyPr>
            <a:normAutofit fontScale="70000" lnSpcReduction="20000"/>
          </a:bodyPr>
          <a:lstStyle/>
          <a:p>
            <a:pPr marL="0" indent="0" algn="just">
              <a:lnSpc>
                <a:spcPct val="110000"/>
              </a:lnSpc>
              <a:buNone/>
            </a:pPr>
            <a:r>
              <a:rPr lang="ka-GE" sz="2200" dirty="0"/>
              <a:t>ახალ მეთოდოლოგიაში მოხდა ისეთი </a:t>
            </a:r>
            <a:r>
              <a:rPr lang="ka-GE" sz="2200" dirty="0" smtClean="0"/>
              <a:t>ცვლადების </a:t>
            </a:r>
            <a:r>
              <a:rPr lang="ka-GE" sz="2200" dirty="0"/>
              <a:t>საერთოდ გაქრობა რომელიც სრულად დამოკიდებული იყო სოციალური მომსახურების სააგენტოს თანამშრომლის (სოციალური აგენტის) სუბიექტურ შეხედულებაზე. მის დაკვირვებულობაზე და ბენეფიციარის კეთილსინდისიერებაზე. აქედან გამომდინარე მეთოდოლოგიიდან იქნა ამოღებული ისეთი ცვლადები როგორიც არის </a:t>
            </a:r>
            <a:r>
              <a:rPr lang="ka-GE" sz="2200" dirty="0" smtClean="0"/>
              <a:t>სოციალური აგენტის მიერ ოჯახის </a:t>
            </a:r>
            <a:r>
              <a:rPr lang="ka-GE" sz="2200" dirty="0"/>
              <a:t>ეკონომიკური მდგომარეობის </a:t>
            </a:r>
            <a:r>
              <a:rPr lang="ka-GE" sz="2200" dirty="0" smtClean="0"/>
              <a:t>სუბიექტური </a:t>
            </a:r>
            <a:r>
              <a:rPr lang="ka-GE" sz="2200" dirty="0"/>
              <a:t>შეფასება</a:t>
            </a:r>
            <a:r>
              <a:rPr lang="ka-GE" sz="2200" dirty="0" smtClean="0"/>
              <a:t>, ადგილობრივი თვითმმართველობის შუამდგომლობა, </a:t>
            </a:r>
            <a:r>
              <a:rPr lang="ka-GE" sz="2200" dirty="0"/>
              <a:t>შამპუნი, კბილის პასტა, სარეცხი საპონი/ფხვნილი, წურჭლის სარეცხი საშუალებები, ოჯახის წევრთა ჩაცმულობა, გარეგნული ჰიგიენა და სხვა. ყოველივე ამან მეთოდოლოგია გახადა უფრო გამჭირვალე და ობიექტური. </a:t>
            </a:r>
            <a:endParaRPr lang="en-US" sz="22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187259"/>
            <a:ext cx="10515600" cy="99884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მეთოდოლოგიაში მონაწილე სუბიექტური ცვლადების შემცირება</a:t>
            </a:r>
            <a:endParaRPr lang="ka-GE" sz="2000" b="1" dirty="0" smtClean="0"/>
          </a:p>
        </p:txBody>
      </p:sp>
    </p:spTree>
    <p:extLst>
      <p:ext uri="{BB962C8B-B14F-4D97-AF65-F5344CB8AC3E}">
        <p14:creationId xmlns:p14="http://schemas.microsoft.com/office/powerpoint/2010/main" val="1709851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smtClean="0"/>
              <a:t>ძველი და ახალი მეთოდოლოგიის შედარება</a:t>
            </a:r>
          </a:p>
        </p:txBody>
      </p:sp>
      <p:graphicFrame>
        <p:nvGraphicFramePr>
          <p:cNvPr id="8" name="Table 7"/>
          <p:cNvGraphicFramePr>
            <a:graphicFrameLocks noGrp="1"/>
          </p:cNvGraphicFramePr>
          <p:nvPr>
            <p:extLst>
              <p:ext uri="{D42A27DB-BD31-4B8C-83A1-F6EECF244321}">
                <p14:modId xmlns:p14="http://schemas.microsoft.com/office/powerpoint/2010/main" val="2635917862"/>
              </p:ext>
            </p:extLst>
          </p:nvPr>
        </p:nvGraphicFramePr>
        <p:xfrm>
          <a:off x="2197915" y="1200667"/>
          <a:ext cx="8343359" cy="4625995"/>
        </p:xfrm>
        <a:graphic>
          <a:graphicData uri="http://schemas.openxmlformats.org/drawingml/2006/table">
            <a:tbl>
              <a:tblPr/>
              <a:tblGrid>
                <a:gridCol w="3847127">
                  <a:extLst>
                    <a:ext uri="{9D8B030D-6E8A-4147-A177-3AD203B41FA5}">
                      <a16:colId xmlns:a16="http://schemas.microsoft.com/office/drawing/2014/main" val="1475358129"/>
                    </a:ext>
                  </a:extLst>
                </a:gridCol>
                <a:gridCol w="4496232">
                  <a:extLst>
                    <a:ext uri="{9D8B030D-6E8A-4147-A177-3AD203B41FA5}">
                      <a16:colId xmlns:a16="http://schemas.microsoft.com/office/drawing/2014/main" val="775505002"/>
                    </a:ext>
                  </a:extLst>
                </a:gridCol>
              </a:tblGrid>
              <a:tr h="524689">
                <a:tc>
                  <a:txBody>
                    <a:bodyPr/>
                    <a:lstStyle/>
                    <a:p>
                      <a:pPr algn="ctr" fontAlgn="ctr"/>
                      <a:r>
                        <a:rPr lang="ka-GE" sz="1500" b="1" i="0" u="none" strike="noStrike" dirty="0">
                          <a:solidFill>
                            <a:srgbClr val="000000"/>
                          </a:solidFill>
                          <a:effectLst/>
                          <a:latin typeface="+mn-lt"/>
                        </a:rPr>
                        <a:t>ძველი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a:solidFill>
                            <a:srgbClr val="000000"/>
                          </a:solidFill>
                          <a:effectLst/>
                          <a:latin typeface="+mn-lt"/>
                        </a:rPr>
                        <a:t>ახალი მეთოდოლოგია</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793639">
                <a:tc>
                  <a:txBody>
                    <a:bodyPr/>
                    <a:lstStyle/>
                    <a:p>
                      <a:pPr algn="l" fontAlgn="ctr"/>
                      <a:r>
                        <a:rPr lang="ka-GE" sz="1400" b="0" i="0" u="none" strike="noStrike" dirty="0">
                          <a:solidFill>
                            <a:srgbClr val="000000"/>
                          </a:solidFill>
                          <a:effectLst/>
                          <a:latin typeface="+mn-lt"/>
                        </a:rPr>
                        <a:t>მეთოდოლოგიაში </a:t>
                      </a:r>
                      <a:r>
                        <a:rPr lang="ka-GE" sz="1400" b="0" i="0" u="none" strike="noStrike" dirty="0" smtClean="0">
                          <a:solidFill>
                            <a:srgbClr val="000000"/>
                          </a:solidFill>
                          <a:effectLst/>
                          <a:latin typeface="+mn-lt"/>
                        </a:rPr>
                        <a:t>ცვლადების / პარამეტრების </a:t>
                      </a:r>
                      <a:r>
                        <a:rPr lang="ka-GE" sz="1400" b="0" i="0" u="none" strike="noStrike" dirty="0">
                          <a:solidFill>
                            <a:srgbClr val="000000"/>
                          </a:solidFill>
                          <a:effectLst/>
                          <a:latin typeface="+mn-lt"/>
                        </a:rPr>
                        <a:t>რაოდენობა </a:t>
                      </a:r>
                      <a:r>
                        <a:rPr lang="ka-GE" sz="1400" b="0" i="0" u="none" strike="noStrike" dirty="0" smtClean="0">
                          <a:solidFill>
                            <a:srgbClr val="000000"/>
                          </a:solidFill>
                          <a:effectLst/>
                          <a:latin typeface="+mn-lt"/>
                        </a:rPr>
                        <a:t>იყო 80 </a:t>
                      </a:r>
                      <a:r>
                        <a:rPr lang="ka-GE" sz="1400" b="0" i="0" u="none" strike="noStrike" dirty="0">
                          <a:solidFill>
                            <a:srgbClr val="000000"/>
                          </a:solidFill>
                          <a:effectLst/>
                          <a:latin typeface="+mn-lt"/>
                        </a:rPr>
                        <a:t>ზე მეტი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მეთოდოლოგიაში ცვლადების/პარამეტრების რაოდენობა </a:t>
                      </a:r>
                      <a:r>
                        <a:rPr lang="ka-GE" sz="1400" b="0" i="0" u="none" strike="noStrike" dirty="0" smtClean="0">
                          <a:solidFill>
                            <a:srgbClr val="000000"/>
                          </a:solidFill>
                          <a:effectLst/>
                          <a:latin typeface="+mn-lt"/>
                        </a:rPr>
                        <a:t>არის 50 </a:t>
                      </a:r>
                      <a:r>
                        <a:rPr lang="ka-GE" sz="1400" b="0" i="0" u="none" strike="noStrike" dirty="0">
                          <a:solidFill>
                            <a:srgbClr val="000000"/>
                          </a:solidFill>
                          <a:effectLst/>
                          <a:latin typeface="+mn-lt"/>
                        </a:rPr>
                        <a:t>ზე ნაკლები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1720389">
                <a:tc>
                  <a:txBody>
                    <a:bodyPr/>
                    <a:lstStyle/>
                    <a:p>
                      <a:pPr algn="l" fontAlgn="ctr"/>
                      <a:r>
                        <a:rPr lang="ka-GE" sz="1400" b="0" i="0" u="none" strike="noStrike" dirty="0">
                          <a:solidFill>
                            <a:srgbClr val="000000"/>
                          </a:solidFill>
                          <a:effectLst/>
                          <a:latin typeface="+mn-lt"/>
                        </a:rPr>
                        <a:t>მეთოდოლოგიაში მონაწილე მონაცემების შეგროვება </a:t>
                      </a:r>
                      <a:r>
                        <a:rPr lang="ka-GE" sz="1400" b="0" i="0" u="none" strike="noStrike" dirty="0" smtClean="0">
                          <a:solidFill>
                            <a:srgbClr val="000000"/>
                          </a:solidFill>
                          <a:effectLst/>
                          <a:latin typeface="+mn-lt"/>
                        </a:rPr>
                        <a:t>ხდებოდა ხელით </a:t>
                      </a:r>
                      <a:r>
                        <a:rPr lang="ka-GE" sz="1400" b="0" i="0" u="none" strike="noStrike" dirty="0">
                          <a:solidFill>
                            <a:srgbClr val="000000"/>
                          </a:solidFill>
                          <a:effectLst/>
                          <a:latin typeface="+mn-lt"/>
                        </a:rPr>
                        <a:t>სოციალური აგენტის მიერ</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მონაცემების შეგროვება </a:t>
                      </a:r>
                      <a:r>
                        <a:rPr lang="ka-GE" sz="1400" b="0" i="0" u="none" strike="noStrike" dirty="0" smtClean="0">
                          <a:solidFill>
                            <a:srgbClr val="000000"/>
                          </a:solidFill>
                          <a:effectLst/>
                          <a:latin typeface="+mn-lt"/>
                        </a:rPr>
                        <a:t>ხდება ელქტრონულად / ავტომატურად</a:t>
                      </a:r>
                      <a:r>
                        <a:rPr lang="ka-GE" sz="1400" b="0" i="0" u="none" strike="noStrike" dirty="0">
                          <a:solidFill>
                            <a:srgbClr val="000000"/>
                          </a:solidFill>
                          <a:effectLst/>
                          <a:latin typeface="+mn-lt"/>
                        </a:rPr>
                        <a:t>.</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გაფორმებული ხელშეკრუბებების შესაბამისად (შემოსავლების სამსახური, საჯარო რეესტრი, შინაგან </a:t>
                      </a:r>
                      <a:r>
                        <a:rPr lang="ka-GE" sz="1400" b="0" i="0" u="none" strike="noStrike" dirty="0" smtClean="0">
                          <a:solidFill>
                            <a:srgbClr val="000000"/>
                          </a:solidFill>
                          <a:effectLst/>
                          <a:latin typeface="+mn-lt"/>
                        </a:rPr>
                        <a:t>საქმეთა </a:t>
                      </a:r>
                      <a:r>
                        <a:rPr lang="ka-GE" sz="1400" b="0" i="0" u="none" strike="noStrike" dirty="0">
                          <a:solidFill>
                            <a:srgbClr val="000000"/>
                          </a:solidFill>
                          <a:effectLst/>
                          <a:latin typeface="+mn-lt"/>
                        </a:rPr>
                        <a:t>სამინისტრო, ელექტრო ენერგიის და ბუნებრივი აირის გამანაწილებელი (ლიცენზიანტი) კომპანიები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624530"/>
                  </a:ext>
                </a:extLst>
              </a:tr>
              <a:tr h="793639">
                <a:tc>
                  <a:txBody>
                    <a:bodyPr/>
                    <a:lstStyle/>
                    <a:p>
                      <a:pPr algn="l" fontAlgn="ctr"/>
                      <a:r>
                        <a:rPr lang="ka-GE" sz="1400" b="0" i="0" u="none" strike="noStrike" dirty="0">
                          <a:solidFill>
                            <a:srgbClr val="000000"/>
                          </a:solidFill>
                          <a:effectLst/>
                          <a:latin typeface="+mn-lt"/>
                        </a:rPr>
                        <a:t>დახმარების მიმღები ყველა ოჯახი მიუხედავად </a:t>
                      </a:r>
                      <a:r>
                        <a:rPr lang="ka-GE" sz="1400" b="0" i="0" u="none" strike="noStrike" dirty="0" smtClean="0">
                          <a:solidFill>
                            <a:srgbClr val="000000"/>
                          </a:solidFill>
                          <a:effectLst/>
                          <a:latin typeface="+mn-lt"/>
                        </a:rPr>
                        <a:t>ქულისა (ზღვრულ</a:t>
                      </a:r>
                      <a:r>
                        <a:rPr lang="ka-GE" sz="1400" b="0" i="0" u="none" strike="noStrike" baseline="0" dirty="0" smtClean="0">
                          <a:solidFill>
                            <a:srgbClr val="000000"/>
                          </a:solidFill>
                          <a:effectLst/>
                          <a:latin typeface="+mn-lt"/>
                        </a:rPr>
                        <a:t> ქულამდე)</a:t>
                      </a:r>
                      <a:r>
                        <a:rPr lang="ka-GE" sz="1400" b="0" i="0" u="none" strike="noStrike" dirty="0" smtClean="0">
                          <a:solidFill>
                            <a:srgbClr val="000000"/>
                          </a:solidFill>
                          <a:effectLst/>
                          <a:latin typeface="+mn-lt"/>
                        </a:rPr>
                        <a:t> </a:t>
                      </a:r>
                      <a:r>
                        <a:rPr lang="ka-GE" sz="1400" b="0" i="0" u="none" strike="noStrike" dirty="0">
                          <a:solidFill>
                            <a:srgbClr val="000000"/>
                          </a:solidFill>
                          <a:effectLst/>
                          <a:latin typeface="+mn-lt"/>
                        </a:rPr>
                        <a:t>იღებდა ერთი ოდენობის დამხარებას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smtClean="0">
                          <a:solidFill>
                            <a:srgbClr val="000000"/>
                          </a:solidFill>
                          <a:effectLst/>
                          <a:latin typeface="+mn-lt"/>
                        </a:rPr>
                        <a:t>ამჟამად ოჯახებს </a:t>
                      </a:r>
                      <a:r>
                        <a:rPr lang="ka-GE" sz="1400" b="0" i="0" u="none" strike="noStrike" dirty="0">
                          <a:solidFill>
                            <a:srgbClr val="000000"/>
                          </a:solidFill>
                          <a:effectLst/>
                          <a:latin typeface="+mn-lt"/>
                        </a:rPr>
                        <a:t>რაც უფრო ნაკლები ქულა აქვთ (რაც უფრო მეტად უჭირთ) იღებენ უფრო მეტი ოდენობის დახმარებას</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9207076"/>
                  </a:ext>
                </a:extLst>
              </a:tr>
              <a:tr h="793639">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იყო 5.1 პროცენტი</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ka-GE" sz="1400" b="0" i="0" u="none" strike="noStrike" dirty="0">
                          <a:solidFill>
                            <a:srgbClr val="000000"/>
                          </a:solidFill>
                          <a:effectLst/>
                          <a:latin typeface="+mn-lt"/>
                        </a:rPr>
                        <a:t>ზოგადი სიღარიბის ქვემოთ მყოფი ოჯახების პროგრამაში ჩართვის შეცდომა შემცირდა 2.7 პროცენტამდე</a:t>
                      </a: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0876679"/>
                  </a:ext>
                </a:extLst>
              </a:tr>
            </a:tbl>
          </a:graphicData>
        </a:graphic>
      </p:graphicFrame>
    </p:spTree>
    <p:extLst>
      <p:ext uri="{BB962C8B-B14F-4D97-AF65-F5344CB8AC3E}">
        <p14:creationId xmlns:p14="http://schemas.microsoft.com/office/powerpoint/2010/main" val="1660709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24913" y="710986"/>
            <a:ext cx="10515600" cy="42785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ka-GE" sz="2000" b="1" dirty="0" smtClean="0"/>
          </a:p>
        </p:txBody>
      </p:sp>
      <p:graphicFrame>
        <p:nvGraphicFramePr>
          <p:cNvPr id="9" name="Table 8"/>
          <p:cNvGraphicFramePr>
            <a:graphicFrameLocks noGrp="1"/>
          </p:cNvGraphicFramePr>
          <p:nvPr>
            <p:extLst>
              <p:ext uri="{D42A27DB-BD31-4B8C-83A1-F6EECF244321}">
                <p14:modId xmlns:p14="http://schemas.microsoft.com/office/powerpoint/2010/main" val="3936670169"/>
              </p:ext>
            </p:extLst>
          </p:nvPr>
        </p:nvGraphicFramePr>
        <p:xfrm>
          <a:off x="930691" y="1849830"/>
          <a:ext cx="10104044" cy="4197072"/>
        </p:xfrm>
        <a:graphic>
          <a:graphicData uri="http://schemas.openxmlformats.org/drawingml/2006/table">
            <a:tbl>
              <a:tblPr/>
              <a:tblGrid>
                <a:gridCol w="2677153">
                  <a:extLst>
                    <a:ext uri="{9D8B030D-6E8A-4147-A177-3AD203B41FA5}">
                      <a16:colId xmlns:a16="http://schemas.microsoft.com/office/drawing/2014/main" val="1475358129"/>
                    </a:ext>
                  </a:extLst>
                </a:gridCol>
                <a:gridCol w="2521864">
                  <a:extLst>
                    <a:ext uri="{9D8B030D-6E8A-4147-A177-3AD203B41FA5}">
                      <a16:colId xmlns:a16="http://schemas.microsoft.com/office/drawing/2014/main" val="3522379138"/>
                    </a:ext>
                  </a:extLst>
                </a:gridCol>
                <a:gridCol w="2661168">
                  <a:extLst>
                    <a:ext uri="{9D8B030D-6E8A-4147-A177-3AD203B41FA5}">
                      <a16:colId xmlns:a16="http://schemas.microsoft.com/office/drawing/2014/main" val="775505002"/>
                    </a:ext>
                  </a:extLst>
                </a:gridCol>
                <a:gridCol w="2243859">
                  <a:extLst>
                    <a:ext uri="{9D8B030D-6E8A-4147-A177-3AD203B41FA5}">
                      <a16:colId xmlns:a16="http://schemas.microsoft.com/office/drawing/2014/main" val="615570224"/>
                    </a:ext>
                  </a:extLst>
                </a:gridCol>
              </a:tblGrid>
              <a:tr h="1110343">
                <a:tc>
                  <a:txBody>
                    <a:bodyPr/>
                    <a:lstStyle/>
                    <a:p>
                      <a:pPr algn="ctr" fontAlgn="ctr"/>
                      <a:r>
                        <a:rPr lang="ka-GE" sz="1500" b="1" i="0" u="none" strike="noStrike" dirty="0" smtClean="0">
                          <a:solidFill>
                            <a:srgbClr val="FF0000"/>
                          </a:solidFill>
                          <a:effectLst/>
                          <a:latin typeface="+mn-lt"/>
                        </a:rPr>
                        <a:t>წელი</a:t>
                      </a:r>
                      <a:r>
                        <a:rPr lang="ka-GE" sz="1500" b="1" i="0" u="none" strike="noStrike" baseline="0" dirty="0" smtClean="0">
                          <a:solidFill>
                            <a:srgbClr val="FF0000"/>
                          </a:solidFill>
                          <a:effectLst/>
                          <a:latin typeface="+mn-lt"/>
                        </a:rPr>
                        <a:t> </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500" b="1" i="0" u="none" strike="noStrike" dirty="0" smtClean="0">
                          <a:solidFill>
                            <a:srgbClr val="FF0000"/>
                          </a:solidFill>
                          <a:effectLst/>
                          <a:latin typeface="+mn-lt"/>
                        </a:rPr>
                        <a:t>ბიუჯეტი</a:t>
                      </a:r>
                      <a:r>
                        <a:rPr lang="ka-GE" sz="1500" b="1" i="0" u="none" strike="noStrike" baseline="0" dirty="0" smtClean="0">
                          <a:solidFill>
                            <a:srgbClr val="FF0000"/>
                          </a:solidFill>
                          <a:effectLst/>
                          <a:latin typeface="+mn-lt"/>
                        </a:rPr>
                        <a:t> წლის</a:t>
                      </a: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marL="0" marR="0" indent="0" algn="ctr" defTabSz="914400" rtl="0" eaLnBrk="1" fontAlgn="ctr" latinLnBrk="0" hangingPunct="1">
                        <a:lnSpc>
                          <a:spcPct val="100000"/>
                        </a:lnSpc>
                        <a:spcBef>
                          <a:spcPts val="0"/>
                        </a:spcBef>
                        <a:spcAft>
                          <a:spcPts val="0"/>
                        </a:spcAft>
                        <a:buClrTx/>
                        <a:buSzTx/>
                        <a:buFontTx/>
                        <a:buNone/>
                        <a:tabLst/>
                        <a:defRPr/>
                      </a:pP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ka-GE" sz="1500" b="1" i="0" u="none" strike="noStrike" dirty="0" smtClean="0">
                          <a:solidFill>
                            <a:srgbClr val="FF0000"/>
                          </a:solidFill>
                          <a:effectLst/>
                          <a:latin typeface="+mn-lt"/>
                        </a:rPr>
                        <a:t>%</a:t>
                      </a:r>
                      <a:r>
                        <a:rPr lang="ka-GE" sz="1500" b="1" i="0" u="none" strike="noStrike" baseline="0" dirty="0" smtClean="0">
                          <a:solidFill>
                            <a:srgbClr val="FF0000"/>
                          </a:solidFill>
                          <a:effectLst/>
                          <a:latin typeface="+mn-lt"/>
                        </a:rPr>
                        <a:t> სამინისტროს ბოუჯეტთან მიმართებაში </a:t>
                      </a:r>
                      <a:endParaRPr lang="ka-GE" sz="1500" b="1" i="0" u="none" strike="noStrike" dirty="0" smtClean="0">
                        <a:solidFill>
                          <a:srgbClr val="FF0000"/>
                        </a:solidFill>
                        <a:effectLst/>
                        <a:latin typeface="+mn-lt"/>
                      </a:endParaRPr>
                    </a:p>
                    <a:p>
                      <a:pPr algn="ctr" fontAlgn="ctr"/>
                      <a:r>
                        <a:rPr lang="ka-GE" sz="1500" b="1" i="0" u="none" strike="noStrike" dirty="0" smtClean="0">
                          <a:solidFill>
                            <a:srgbClr val="FF0000"/>
                          </a:solidFill>
                          <a:effectLst/>
                          <a:latin typeface="+mn-lt"/>
                        </a:rPr>
                        <a:t>ახალი მეთოდოლოგია</a:t>
                      </a:r>
                    </a:p>
                    <a:p>
                      <a:pPr algn="ctr" fontAlgn="ctr"/>
                      <a:endParaRPr lang="ka-GE" sz="15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9557869"/>
                  </a:ext>
                </a:extLst>
              </a:tr>
              <a:tr h="635121">
                <a:tc>
                  <a:txBody>
                    <a:bodyPr/>
                    <a:lstStyle/>
                    <a:p>
                      <a:pPr algn="ctr" fontAlgn="ctr"/>
                      <a:r>
                        <a:rPr lang="ka-GE" sz="1400" b="1" i="0" u="none" strike="noStrike" dirty="0" smtClean="0">
                          <a:solidFill>
                            <a:srgbClr val="FF0000"/>
                          </a:solidFill>
                          <a:effectLst/>
                          <a:latin typeface="+mn-lt"/>
                        </a:rPr>
                        <a:t> 2014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b="1" i="0" u="none" strike="noStrike" dirty="0" smtClean="0">
                          <a:solidFill>
                            <a:srgbClr val="FF0000"/>
                          </a:solidFill>
                          <a:effectLst/>
                          <a:latin typeface="+mn-lt"/>
                        </a:rPr>
                        <a:t>281,108370</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FF0000"/>
                          </a:solidFill>
                          <a:effectLst/>
                          <a:latin typeface="Sylfaen" panose="010A0502050306030303" pitchFamily="18" charset="0"/>
                        </a:rPr>
                        <a:t>10.67% </a:t>
                      </a:r>
                      <a:endParaRPr lang="ka-GE" sz="1400" b="1" i="0" u="none" strike="noStrike" dirty="0">
                        <a:solidFill>
                          <a:srgbClr val="FF0000"/>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smtClean="0">
                          <a:solidFill>
                            <a:srgbClr val="FF0000"/>
                          </a:solidFill>
                          <a:effectLst/>
                          <a:latin typeface="Sylfaen" panose="010A0502050306030303" pitchFamily="18" charset="0"/>
                        </a:rPr>
                        <a:t>3.09 %</a:t>
                      </a:r>
                      <a:endParaRPr lang="ka-GE" sz="1400" b="1" i="0" u="none" strike="noStrike" dirty="0">
                        <a:solidFill>
                          <a:srgbClr val="FF0000"/>
                        </a:solidFill>
                        <a:effectLst/>
                        <a:latin typeface="Sylfaen" panose="010A0502050306030303" pitchFamily="18" charset="0"/>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471518"/>
                  </a:ext>
                </a:extLst>
              </a:tr>
              <a:tr h="774047">
                <a:tc>
                  <a:txBody>
                    <a:bodyPr/>
                    <a:lstStyle/>
                    <a:p>
                      <a:pPr algn="ctr" fontAlgn="ctr"/>
                      <a:r>
                        <a:rPr lang="ka-GE" sz="1400" b="1" i="0" u="none" strike="noStrike" dirty="0" smtClean="0">
                          <a:solidFill>
                            <a:srgbClr val="FF0000"/>
                          </a:solidFill>
                          <a:effectLst/>
                          <a:latin typeface="+mn-lt"/>
                        </a:rPr>
                        <a:t>2018</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 250,886,633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7.11 %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1.99 %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0803053"/>
                  </a:ext>
                </a:extLst>
              </a:tr>
              <a:tr h="1546328">
                <a:tc>
                  <a:txBody>
                    <a:bodyPr/>
                    <a:lstStyle/>
                    <a:p>
                      <a:pPr algn="ctr" fontAlgn="ctr"/>
                      <a:r>
                        <a:rPr lang="ka-GE" sz="1400" b="1" i="0" u="none" strike="noStrike" dirty="0" smtClean="0">
                          <a:solidFill>
                            <a:srgbClr val="FF0000"/>
                          </a:solidFill>
                          <a:effectLst/>
                          <a:latin typeface="+mn-lt"/>
                        </a:rPr>
                        <a:t>2019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331,626,157</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8.36 %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ka-GE" sz="1400" b="1" i="0" u="none" strike="noStrike" dirty="0" smtClean="0">
                          <a:solidFill>
                            <a:srgbClr val="FF0000"/>
                          </a:solidFill>
                          <a:effectLst/>
                          <a:latin typeface="+mn-lt"/>
                        </a:rPr>
                        <a:t>2.53 %</a:t>
                      </a:r>
                      <a:endParaRPr lang="ka-GE" sz="1400" b="1" i="0" u="none" strike="noStrike" dirty="0">
                        <a:solidFill>
                          <a:srgbClr val="FF0000"/>
                        </a:solidFill>
                        <a:effectLst/>
                        <a:latin typeface="+mn-lt"/>
                      </a:endParaRPr>
                    </a:p>
                  </a:txBody>
                  <a:tcPr marL="98577" marR="98577" marT="49288" marB="49288"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036885"/>
                  </a:ext>
                </a:extLst>
              </a:tr>
            </a:tbl>
          </a:graphicData>
        </a:graphic>
      </p:graphicFrame>
      <p:sp>
        <p:nvSpPr>
          <p:cNvPr id="2" name="Rectangle 1"/>
          <p:cNvSpPr/>
          <p:nvPr/>
        </p:nvSpPr>
        <p:spPr>
          <a:xfrm>
            <a:off x="3752403" y="1090266"/>
            <a:ext cx="4791696" cy="369332"/>
          </a:xfrm>
          <a:prstGeom prst="rect">
            <a:avLst/>
          </a:prstGeom>
        </p:spPr>
        <p:txBody>
          <a:bodyPr wrap="none">
            <a:spAutoFit/>
          </a:bodyPr>
          <a:lstStyle/>
          <a:p>
            <a:pPr algn="ctr"/>
            <a:r>
              <a:rPr lang="ka-GE" b="1" dirty="0"/>
              <a:t>ძველი და ახალი მეთოდოლოგიის შედარება</a:t>
            </a:r>
          </a:p>
        </p:txBody>
      </p:sp>
    </p:spTree>
    <p:extLst>
      <p:ext uri="{BB962C8B-B14F-4D97-AF65-F5344CB8AC3E}">
        <p14:creationId xmlns:p14="http://schemas.microsoft.com/office/powerpoint/2010/main" val="1002362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1909721"/>
            <a:ext cx="10515600" cy="3706152"/>
          </a:xfrm>
        </p:spPr>
        <p:txBody>
          <a:bodyPr>
            <a:normAutofit/>
          </a:bodyPr>
          <a:lstStyle/>
          <a:p>
            <a:pPr marL="0" indent="0" algn="just">
              <a:buNone/>
            </a:pPr>
            <a:r>
              <a:rPr lang="ka-GE" sz="1700" dirty="0"/>
              <a:t>იმის გამო რომ ძველი მეთოდოლოგიის დანერგვის დროს (2010 წელი) საარსებო მინიმუმი შეადგენდა </a:t>
            </a:r>
            <a:r>
              <a:rPr lang="ka-GE" sz="1700" dirty="0" smtClean="0"/>
              <a:t>135 </a:t>
            </a:r>
            <a:r>
              <a:rPr lang="ka-GE" sz="1700" dirty="0"/>
              <a:t>ლარს, ხოლო სახელმწიფო პენსია </a:t>
            </a:r>
            <a:r>
              <a:rPr lang="ka-GE" sz="1700" dirty="0" smtClean="0"/>
              <a:t>- 80 </a:t>
            </a:r>
            <a:r>
              <a:rPr lang="ka-GE" sz="1700" dirty="0"/>
              <a:t>ლარს (პენსია გაცილებით ნაკლები იყო საარსებო მინიმუმზე) </a:t>
            </a:r>
            <a:r>
              <a:rPr lang="ka-GE" sz="1700" dirty="0" smtClean="0"/>
              <a:t>პენსიონრები უფრო მეტად (დიდი ალბათობით) ერთვებოდნენ </a:t>
            </a:r>
            <a:r>
              <a:rPr lang="ka-GE" sz="1700" dirty="0"/>
              <a:t>დახმარების პროგრამაში.</a:t>
            </a:r>
            <a:endParaRPr lang="en-US" sz="1700" dirty="0"/>
          </a:p>
          <a:p>
            <a:pPr marL="0" indent="0" algn="just">
              <a:buNone/>
            </a:pPr>
            <a:r>
              <a:rPr lang="ka-GE" sz="1700" dirty="0"/>
              <a:t>ახალი მეთოდოლოგიის დანერგვის დროს (2014 წელი) საარსებო მინიმუმი შეადგენდა 150 ლარს ასევე სახელმწიფო </a:t>
            </a:r>
            <a:r>
              <a:rPr lang="ka-GE" sz="1700" dirty="0" smtClean="0"/>
              <a:t>პენსიაც შეადგენდა </a:t>
            </a:r>
            <a:r>
              <a:rPr lang="ka-GE" sz="1700" dirty="0"/>
              <a:t>150 </a:t>
            </a:r>
            <a:r>
              <a:rPr lang="ka-GE" sz="1700" dirty="0" smtClean="0"/>
              <a:t>ლარს,  (პენსია </a:t>
            </a:r>
            <a:r>
              <a:rPr lang="ka-GE" sz="1700" dirty="0"/>
              <a:t>გაუთანაბრდა საარსებო </a:t>
            </a:r>
            <a:r>
              <a:rPr lang="ka-GE" sz="1700" dirty="0" smtClean="0"/>
              <a:t>მინიმუმს) </a:t>
            </a:r>
            <a:r>
              <a:rPr lang="ka-GE" sz="1700" dirty="0"/>
              <a:t>შესაბამისად </a:t>
            </a:r>
            <a:r>
              <a:rPr lang="ka-GE" sz="1700" dirty="0" smtClean="0"/>
              <a:t>პენსიონრებს გაუჭირდათ </a:t>
            </a:r>
            <a:r>
              <a:rPr lang="ka-GE" sz="1700" dirty="0"/>
              <a:t>პროგრამაში ჩართვა. მეთოდოლოგიის ცვლილების შემდეგ </a:t>
            </a:r>
            <a:r>
              <a:rPr lang="ka-GE" sz="1700" dirty="0" smtClean="0"/>
              <a:t>მარტოხელა პენსიონერთა დიდმა ნაწილმა დაკარგა </a:t>
            </a:r>
            <a:r>
              <a:rPr lang="ka-GE" sz="1700" dirty="0"/>
              <a:t>საარსებო შემწეობის მიღების უფლება. საჭიროებიდან გამომდინარე მოხდა </a:t>
            </a:r>
            <a:r>
              <a:rPr lang="ka-GE" sz="1700" dirty="0" smtClean="0"/>
              <a:t>მარტოხელა პენსიონერთა </a:t>
            </a:r>
            <a:r>
              <a:rPr lang="ka-GE" sz="1700" dirty="0"/>
              <a:t>საჭიროების კოეფიციენტის </a:t>
            </a:r>
            <a:r>
              <a:rPr lang="ka-GE" sz="1700" dirty="0" smtClean="0"/>
              <a:t>გადახედვა/გაზრდა </a:t>
            </a:r>
            <a:r>
              <a:rPr lang="ka-GE" sz="1700" dirty="0"/>
              <a:t>რის შედეგადაც </a:t>
            </a:r>
            <a:r>
              <a:rPr lang="ka-GE" sz="1700" dirty="0" smtClean="0"/>
              <a:t>მარტოხელა პენსიონერთა დიდი ნაწილი (85 % მდე) </a:t>
            </a:r>
            <a:r>
              <a:rPr lang="ka-GE" sz="1700" dirty="0"/>
              <a:t>დაბრუნდა უკან სისტემაში.</a:t>
            </a:r>
            <a:endParaRPr lang="en-US" sz="1700" dirty="0"/>
          </a:p>
          <a:p>
            <a:pPr marL="0" indent="0" algn="just">
              <a:buNone/>
            </a:pP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2015 წ </a:t>
            </a:r>
            <a:r>
              <a:rPr lang="ka-GE" sz="2000" b="1" dirty="0"/>
              <a:t>განხორციელებული </a:t>
            </a:r>
            <a:r>
              <a:rPr lang="ka-GE" sz="2000" b="1" dirty="0" smtClean="0"/>
              <a:t>ცვლილებები </a:t>
            </a:r>
            <a:endParaRPr lang="en-US" sz="2000" b="1" dirty="0"/>
          </a:p>
        </p:txBody>
      </p:sp>
    </p:spTree>
    <p:extLst>
      <p:ext uri="{BB962C8B-B14F-4D97-AF65-F5344CB8AC3E}">
        <p14:creationId xmlns:p14="http://schemas.microsoft.com/office/powerpoint/2010/main" val="10184799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281" y="2532808"/>
            <a:ext cx="10515600" cy="2241493"/>
          </a:xfrm>
        </p:spPr>
        <p:txBody>
          <a:bodyPr>
            <a:normAutofit/>
          </a:bodyPr>
          <a:lstStyle/>
          <a:p>
            <a:pPr marL="0" indent="0" algn="just">
              <a:buNone/>
            </a:pPr>
            <a:r>
              <a:rPr lang="ka-GE" sz="1700" dirty="0"/>
              <a:t>მეთოდოლოგიაში ერთერთი მნიშვნელოვანი ცვლადია ოჯახის მიერ კომუნალურ გადასახადებისთვის გადახდილი </a:t>
            </a:r>
            <a:r>
              <a:rPr lang="ka-GE" sz="1700" dirty="0" smtClean="0"/>
              <a:t>თანხა. </a:t>
            </a:r>
            <a:r>
              <a:rPr lang="ka-GE" sz="1700" dirty="0"/>
              <a:t>გამომდინარე იქიდან რომ ელექტრო ენერგიის და ბუნებრივი აირის </a:t>
            </a:r>
            <a:r>
              <a:rPr lang="ka-GE" sz="1700" dirty="0" smtClean="0"/>
              <a:t>ტარიფი </a:t>
            </a:r>
            <a:r>
              <a:rPr lang="ka-GE" sz="1700" dirty="0"/>
              <a:t>გაიზარდა, ოჯახებს იგივე </a:t>
            </a:r>
            <a:r>
              <a:rPr lang="ka-GE" sz="1700" dirty="0" smtClean="0"/>
              <a:t>მოხმარების </a:t>
            </a:r>
            <a:r>
              <a:rPr lang="ka-GE" sz="1700" dirty="0"/>
              <a:t>პირობებში უწევდათ უფრო მეტი თანხის გადახდა. რაც რიგ შემთხვევებში იწვევდა მათთვის დახმარების </a:t>
            </a:r>
            <a:r>
              <a:rPr lang="ka-GE" sz="1700" dirty="0" smtClean="0"/>
              <a:t>დაკარგვას </a:t>
            </a:r>
            <a:r>
              <a:rPr lang="ka-GE" sz="1700" dirty="0"/>
              <a:t>ან </a:t>
            </a:r>
            <a:r>
              <a:rPr lang="ka-GE" sz="1700" dirty="0" smtClean="0"/>
              <a:t>დახმარების ოდენობის </a:t>
            </a:r>
            <a:r>
              <a:rPr lang="ka-GE" sz="1700" dirty="0"/>
              <a:t>შემცირებას. ყოველივე ამის თავიდან ასაცილებლად მოხდა მეთოდოლოგიაში კომუნალური ცვლადის კოეფიციენტის შემცირება, რათა ოჯახები დახმარების დაკარგვის საშიშროების წინაშე არ დამდგარიყვნენ.</a:t>
            </a:r>
            <a:endParaRPr lang="ka-GE" sz="2000" dirty="0" smtClean="0"/>
          </a:p>
        </p:txBody>
      </p:sp>
      <p:pic>
        <p:nvPicPr>
          <p:cNvPr id="4" name="Picture 2" descr="D:\Users\tgvaramadze\Desktop\logo_ka.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366369" cy="77280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p:cNvSpPr txBox="1">
            <a:spLocks/>
          </p:cNvSpPr>
          <p:nvPr/>
        </p:nvSpPr>
        <p:spPr>
          <a:xfrm>
            <a:off x="1770471" y="772809"/>
            <a:ext cx="8165538" cy="16777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smtClean="0">
              <a:solidFill>
                <a:srgbClr val="008080"/>
              </a:solidFill>
            </a:endParaRPr>
          </a:p>
          <a:p>
            <a:pPr marL="0" indent="0" algn="ctr">
              <a:buFont typeface="Arial" panose="020B0604020202020204" pitchFamily="34" charset="0"/>
              <a:buNone/>
            </a:pPr>
            <a:endParaRPr lang="ka-GE" b="1" dirty="0">
              <a:solidFill>
                <a:srgbClr val="008080"/>
              </a:solidFill>
            </a:endParaRPr>
          </a:p>
        </p:txBody>
      </p:sp>
      <p:sp>
        <p:nvSpPr>
          <p:cNvPr id="7" name="Content Placeholder 2"/>
          <p:cNvSpPr txBox="1">
            <a:spLocks/>
          </p:cNvSpPr>
          <p:nvPr/>
        </p:nvSpPr>
        <p:spPr>
          <a:xfrm>
            <a:off x="757281" y="1025418"/>
            <a:ext cx="10515600" cy="7548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ka-GE" sz="2000" b="1" dirty="0"/>
              <a:t>ახალ </a:t>
            </a:r>
            <a:r>
              <a:rPr lang="ka-GE" sz="2000" b="1" dirty="0" smtClean="0"/>
              <a:t>მეთოდოლოგიაში 2018 წ </a:t>
            </a:r>
            <a:r>
              <a:rPr lang="ka-GE" sz="2000" b="1" dirty="0"/>
              <a:t>განხორციელებული </a:t>
            </a:r>
            <a:r>
              <a:rPr lang="ka-GE" sz="2000" b="1" dirty="0" smtClean="0"/>
              <a:t>ცვლილებები</a:t>
            </a:r>
            <a:endParaRPr lang="en-US" sz="2000" b="1" dirty="0"/>
          </a:p>
        </p:txBody>
      </p:sp>
    </p:spTree>
    <p:extLst>
      <p:ext uri="{BB962C8B-B14F-4D97-AF65-F5344CB8AC3E}">
        <p14:creationId xmlns:p14="http://schemas.microsoft.com/office/powerpoint/2010/main" val="33150174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1746</TotalTime>
  <Words>1129</Words>
  <Application>Microsoft Office PowerPoint</Application>
  <PresentationFormat>Widescreen</PresentationFormat>
  <Paragraphs>144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Sylfaen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nikoloz chanadiri</dc:creator>
  <cp:lastModifiedBy>Nino Odisharia</cp:lastModifiedBy>
  <cp:revision>126</cp:revision>
  <cp:lastPrinted>2019-05-28T11:07:25Z</cp:lastPrinted>
  <dcterms:created xsi:type="dcterms:W3CDTF">2019-05-22T10:18:30Z</dcterms:created>
  <dcterms:modified xsi:type="dcterms:W3CDTF">2019-05-30T11:05:09Z</dcterms:modified>
</cp:coreProperties>
</file>